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1"/>
  </p:notesMasterIdLst>
  <p:sldIdLst>
    <p:sldId id="409" r:id="rId2"/>
    <p:sldId id="893" r:id="rId3"/>
    <p:sldId id="937" r:id="rId4"/>
    <p:sldId id="940" r:id="rId5"/>
    <p:sldId id="941" r:id="rId6"/>
    <p:sldId id="942" r:id="rId7"/>
    <p:sldId id="943" r:id="rId8"/>
    <p:sldId id="944" r:id="rId9"/>
    <p:sldId id="945" r:id="rId10"/>
    <p:sldId id="939" r:id="rId11"/>
    <p:sldId id="947" r:id="rId12"/>
    <p:sldId id="948" r:id="rId13"/>
    <p:sldId id="397" r:id="rId14"/>
    <p:sldId id="398" r:id="rId15"/>
    <p:sldId id="399" r:id="rId16"/>
    <p:sldId id="531" r:id="rId17"/>
    <p:sldId id="522" r:id="rId18"/>
    <p:sldId id="511" r:id="rId19"/>
    <p:sldId id="512" r:id="rId20"/>
    <p:sldId id="257" r:id="rId21"/>
    <p:sldId id="897" r:id="rId22"/>
    <p:sldId id="807" r:id="rId23"/>
    <p:sldId id="835" r:id="rId24"/>
    <p:sldId id="894" r:id="rId25"/>
    <p:sldId id="904" r:id="rId26"/>
    <p:sldId id="905" r:id="rId27"/>
    <p:sldId id="906" r:id="rId28"/>
    <p:sldId id="907" r:id="rId29"/>
    <p:sldId id="908" r:id="rId30"/>
    <p:sldId id="909" r:id="rId31"/>
    <p:sldId id="910" r:id="rId32"/>
    <p:sldId id="911" r:id="rId33"/>
    <p:sldId id="912" r:id="rId34"/>
    <p:sldId id="913" r:id="rId35"/>
    <p:sldId id="811" r:id="rId36"/>
    <p:sldId id="914" r:id="rId37"/>
    <p:sldId id="920" r:id="rId38"/>
    <p:sldId id="812" r:id="rId39"/>
    <p:sldId id="813" r:id="rId40"/>
    <p:sldId id="814" r:id="rId41"/>
    <p:sldId id="815" r:id="rId42"/>
    <p:sldId id="816" r:id="rId43"/>
    <p:sldId id="817" r:id="rId44"/>
    <p:sldId id="916" r:id="rId45"/>
    <p:sldId id="917" r:id="rId46"/>
    <p:sldId id="818" r:id="rId47"/>
    <p:sldId id="819" r:id="rId48"/>
    <p:sldId id="829" r:id="rId49"/>
    <p:sldId id="820" r:id="rId50"/>
    <p:sldId id="821" r:id="rId51"/>
    <p:sldId id="822" r:id="rId52"/>
    <p:sldId id="823" r:id="rId53"/>
    <p:sldId id="824" r:id="rId54"/>
    <p:sldId id="825" r:id="rId55"/>
    <p:sldId id="826" r:id="rId56"/>
    <p:sldId id="827" r:id="rId57"/>
    <p:sldId id="918" r:id="rId58"/>
    <p:sldId id="921" r:id="rId59"/>
    <p:sldId id="828" r:id="rId60"/>
    <p:sldId id="925" r:id="rId61"/>
    <p:sldId id="919" r:id="rId62"/>
    <p:sldId id="924" r:id="rId63"/>
    <p:sldId id="922" r:id="rId64"/>
    <p:sldId id="936" r:id="rId65"/>
    <p:sldId id="923" r:id="rId66"/>
    <p:sldId id="898" r:id="rId67"/>
    <p:sldId id="895" r:id="rId68"/>
    <p:sldId id="933" r:id="rId69"/>
    <p:sldId id="864" r:id="rId70"/>
    <p:sldId id="926" r:id="rId71"/>
    <p:sldId id="934" r:id="rId72"/>
    <p:sldId id="892" r:id="rId73"/>
    <p:sldId id="927" r:id="rId74"/>
    <p:sldId id="928" r:id="rId75"/>
    <p:sldId id="931" r:id="rId76"/>
    <p:sldId id="865" r:id="rId77"/>
    <p:sldId id="930" r:id="rId78"/>
    <p:sldId id="929" r:id="rId79"/>
    <p:sldId id="866" r:id="rId80"/>
    <p:sldId id="836" r:id="rId81"/>
    <p:sldId id="837" r:id="rId82"/>
    <p:sldId id="838" r:id="rId83"/>
    <p:sldId id="935" r:id="rId84"/>
    <p:sldId id="900" r:id="rId85"/>
    <p:sldId id="899" r:id="rId86"/>
    <p:sldId id="896" r:id="rId87"/>
    <p:sldId id="840" r:id="rId88"/>
    <p:sldId id="841" r:id="rId89"/>
    <p:sldId id="842" r:id="rId90"/>
    <p:sldId id="843" r:id="rId91"/>
    <p:sldId id="844" r:id="rId92"/>
    <p:sldId id="845" r:id="rId93"/>
    <p:sldId id="846" r:id="rId94"/>
    <p:sldId id="847" r:id="rId95"/>
    <p:sldId id="848" r:id="rId96"/>
    <p:sldId id="849" r:id="rId97"/>
    <p:sldId id="850" r:id="rId98"/>
    <p:sldId id="851" r:id="rId99"/>
    <p:sldId id="852" r:id="rId100"/>
    <p:sldId id="853" r:id="rId101"/>
    <p:sldId id="854" r:id="rId102"/>
    <p:sldId id="855" r:id="rId103"/>
    <p:sldId id="856" r:id="rId104"/>
    <p:sldId id="902" r:id="rId105"/>
    <p:sldId id="857" r:id="rId106"/>
    <p:sldId id="858" r:id="rId107"/>
    <p:sldId id="859" r:id="rId108"/>
    <p:sldId id="860" r:id="rId109"/>
    <p:sldId id="868" r:id="rId110"/>
    <p:sldId id="874" r:id="rId111"/>
    <p:sldId id="879" r:id="rId112"/>
    <p:sldId id="880" r:id="rId113"/>
    <p:sldId id="885" r:id="rId114"/>
    <p:sldId id="886" r:id="rId115"/>
    <p:sldId id="887" r:id="rId116"/>
    <p:sldId id="888" r:id="rId117"/>
    <p:sldId id="889" r:id="rId118"/>
    <p:sldId id="890" r:id="rId119"/>
    <p:sldId id="901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4" autoAdjust="0"/>
    <p:restoredTop sz="86486"/>
  </p:normalViewPr>
  <p:slideViewPr>
    <p:cSldViewPr snapToGrid="0" snapToObjects="1">
      <p:cViewPr>
        <p:scale>
          <a:sx n="151" d="100"/>
          <a:sy n="151" d="100"/>
        </p:scale>
        <p:origin x="6136" y="2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320" d="100"/>
        <a:sy n="32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9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06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3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09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69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787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get dimensions that correspond to data "signal" and "noise" ?</a:t>
            </a:r>
          </a:p>
          <a:p>
            <a:r>
              <a:rPr lang="en-US"/>
              <a:t>https://www.polleverywhere.com/free_text_polls/3OVnyzZchdADfJIdZXVJf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8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your favorite sport to follow?</a:t>
            </a:r>
          </a:p>
          <a:p>
            <a:r>
              <a:rPr lang="en-US"/>
              <a:t>https://www.polleverywhere.com/free_text_polls/7LGXUTWaEUqN1IxXEZ3AP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53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use to reconstruct data? How many eigenvectors are noise? How do we know?</a:t>
            </a:r>
          </a:p>
          <a:p>
            <a:r>
              <a:rPr lang="en-US"/>
              <a:t>https://www.polleverywhere.com/free_text_polls/cCv6DTzZZalEfCgrnKGfB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1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use ideas from image denoising to denoise scRNA-seq data?</a:t>
            </a:r>
          </a:p>
          <a:p>
            <a:r>
              <a:rPr lang="en-US"/>
              <a:t>https://www.polleverywhere.com/free_text_polls/MHGsb8S3NA2p28T4r1NSd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5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take off?</a:t>
            </a:r>
          </a:p>
          <a:p>
            <a:r>
              <a:rPr lang="en-US"/>
              <a:t>https://www.polleverywhere.com/free_text_polls/P7vNDFrwpqLTCQM2o2TgV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9145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37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what tasks is denoising necessary?</a:t>
            </a:r>
          </a:p>
          <a:p>
            <a:r>
              <a:rPr lang="en-US"/>
              <a:t>https://www.polleverywhere.com/free_text_polls/FdXlmGtYUXmUKXSuYUtCb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0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could we use PCA or SVD to remove batch effect?</a:t>
            </a:r>
          </a:p>
          <a:p>
            <a:r>
              <a:rPr lang="en-US"/>
              <a:t>https://www.polleverywhere.com/free_text_polls/A8BHLXdXtwjBoRMpT3G0E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0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/>
              <a:t>The number of cell types is QUANTITY for which ONLY ESTIMATES.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“List of distinct cell types in the adult human body” </a:t>
            </a:r>
            <a:r>
              <a:rPr lang="en-US" b="1" baseline="0" dirty="0"/>
              <a:t>~220 </a:t>
            </a:r>
            <a:r>
              <a:rPr lang="en-US" baseline="0" dirty="0"/>
              <a:t>cell types.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Is this number</a:t>
            </a:r>
            <a:r>
              <a:rPr lang="en-US" b="1" baseline="0" dirty="0"/>
              <a:t> essential</a:t>
            </a:r>
            <a:r>
              <a:rPr lang="en-US" b="0" baseline="0" dirty="0"/>
              <a:t>?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May seem obvious, but defining CELL TYPE </a:t>
            </a:r>
            <a:r>
              <a:rPr lang="en-US" b="1" baseline="0" dirty="0"/>
              <a:t>precisely</a:t>
            </a:r>
            <a:r>
              <a:rPr lang="en-US" b="0" baseline="0" dirty="0"/>
              <a:t>, is not straight forward, open to revision</a:t>
            </a:r>
          </a:p>
          <a:p>
            <a:pPr marL="171450" indent="-171450">
              <a:buFont typeface="Arial"/>
              <a:buChar char="•"/>
            </a:pPr>
            <a:r>
              <a:rPr lang="en-US" b="0" baseline="0" dirty="0"/>
              <a:t>Even looking at </a:t>
            </a:r>
            <a:r>
              <a:rPr lang="en-US" b="1" baseline="0" dirty="0"/>
              <a:t>just one system, the blood </a:t>
            </a:r>
            <a:r>
              <a:rPr lang="en-US" b="0" baseline="0" dirty="0"/>
              <a:t>and the bone marrow niche that generates it, </a:t>
            </a:r>
            <a:r>
              <a:rPr lang="en-US" b="1" baseline="0" dirty="0"/>
              <a:t>still new facets</a:t>
            </a:r>
            <a:r>
              <a:rPr lang="en-US" b="0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15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95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would</a:t>
            </a:r>
            <a:r>
              <a:rPr lang="en-US" baseline="0" dirty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491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37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8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41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030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6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618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733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99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159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098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41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653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2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470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80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01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think KMeans interations from a given initialization will converge at a single solution?</a:t>
            </a:r>
          </a:p>
          <a:p>
            <a:r>
              <a:rPr lang="en-US"/>
              <a:t>https://www.polleverywhere.com/multiple_choice_polls/zUnXsAnl2jlUJAHMGDLt6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470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30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42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BA7E1-B8B8-B347-B927-E6745105333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49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961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45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45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35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493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39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063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33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677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5235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1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7.emf"/><Relationship Id="rId4" Type="http://schemas.openxmlformats.org/officeDocument/2006/relationships/oleObject" Target="../embeddings/oleObject3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1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8.emf"/><Relationship Id="rId4" Type="http://schemas.openxmlformats.org/officeDocument/2006/relationships/oleObject" Target="../embeddings/oleObject4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luster_comparison.html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melie_yeh/singular-value-decomposition-low-rank-approximation-5d867bf6740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4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biorxiv.org/content/10.1101/786269v1.abstract" TargetMode="Externa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3.png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1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F31A348-141B-234F-954A-64C7DDDBA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51" t="22299" r="29033" b="49354"/>
          <a:stretch/>
        </p:blipFill>
        <p:spPr>
          <a:xfrm>
            <a:off x="2639332" y="683736"/>
            <a:ext cx="5611915" cy="4818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C41D63-9A0E-074E-9AA6-4A96E5741A86}"/>
              </a:ext>
            </a:extLst>
          </p:cNvPr>
          <p:cNvSpPr/>
          <p:nvPr/>
        </p:nvSpPr>
        <p:spPr>
          <a:xfrm>
            <a:off x="4998559" y="1625065"/>
            <a:ext cx="197012" cy="197012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/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57CE32-3FA6-2E4D-8BEF-2728BEE40F59}"/>
              </a:ext>
            </a:extLst>
          </p:cNvPr>
          <p:cNvSpPr/>
          <p:nvPr/>
        </p:nvSpPr>
        <p:spPr>
          <a:xfrm>
            <a:off x="4759220" y="2953501"/>
            <a:ext cx="172320" cy="1723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/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4AD04C-57A8-1247-A238-A8D395BC9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70" y="4653024"/>
            <a:ext cx="2055349" cy="20313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/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A47A87-0FC0-AC48-9DEC-7EA5A7422FB0}"/>
              </a:ext>
            </a:extLst>
          </p:cNvPr>
          <p:cNvCxnSpPr>
            <a:stCxn id="5" idx="1"/>
          </p:cNvCxnSpPr>
          <p:nvPr/>
        </p:nvCxnSpPr>
        <p:spPr>
          <a:xfrm flipH="1">
            <a:off x="4400069" y="1653917"/>
            <a:ext cx="627342" cy="80496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306B2-7073-0847-B546-AA5B05F5ACA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00069" y="2487736"/>
            <a:ext cx="384387" cy="491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8B0E92-92A6-8742-BBB3-AFFD641179DD}"/>
              </a:ext>
            </a:extLst>
          </p:cNvPr>
          <p:cNvSpPr/>
          <p:nvPr/>
        </p:nvSpPr>
        <p:spPr>
          <a:xfrm>
            <a:off x="4259686" y="2318501"/>
            <a:ext cx="280766" cy="28076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42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Iterations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9200"/>
            <a:ext cx="9144000" cy="18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929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4095"/>
            <a:ext cx="8229600" cy="1143000"/>
          </a:xfrm>
        </p:spPr>
        <p:txBody>
          <a:bodyPr/>
          <a:lstStyle/>
          <a:p>
            <a:r>
              <a:rPr lang="en-US" dirty="0"/>
              <a:t>Will this process stop?</a:t>
            </a:r>
          </a:p>
        </p:txBody>
      </p:sp>
    </p:spTree>
    <p:extLst>
      <p:ext uri="{BB962C8B-B14F-4D97-AF65-F5344CB8AC3E}">
        <p14:creationId xmlns:p14="http://schemas.microsoft.com/office/powerpoint/2010/main" val="1240223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Yes: K-means Converges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Each step LOWERS mean squared error</a:t>
            </a:r>
          </a:p>
          <a:p>
            <a:r>
              <a:rPr lang="en-US" dirty="0"/>
              <a:t>Update of means lowers variance</a:t>
            </a:r>
          </a:p>
          <a:p>
            <a:r>
              <a:rPr lang="en-US" dirty="0"/>
              <a:t>Reassignment of points to nearby means lowers variance</a:t>
            </a:r>
          </a:p>
        </p:txBody>
      </p:sp>
    </p:spTree>
    <p:extLst>
      <p:ext uri="{BB962C8B-B14F-4D97-AF65-F5344CB8AC3E}">
        <p14:creationId xmlns:p14="http://schemas.microsoft.com/office/powerpoint/2010/main" val="13040478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converge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 a local minima. </a:t>
            </a:r>
          </a:p>
          <a:p>
            <a:endParaRPr lang="en-US" dirty="0"/>
          </a:p>
          <a:p>
            <a:r>
              <a:rPr lang="en-US" dirty="0"/>
              <a:t>Sensitive to initial conditions </a:t>
            </a:r>
          </a:p>
          <a:p>
            <a:endParaRPr lang="en-US" dirty="0"/>
          </a:p>
          <a:p>
            <a:r>
              <a:rPr lang="en-US" dirty="0"/>
              <a:t>Methods for initialization: </a:t>
            </a:r>
          </a:p>
          <a:p>
            <a:pPr lvl="1"/>
            <a:r>
              <a:rPr lang="en-US" dirty="0" err="1"/>
              <a:t>Forgy</a:t>
            </a:r>
            <a:r>
              <a:rPr lang="en-US" dirty="0"/>
              <a:t>: K observations chosen as means</a:t>
            </a:r>
          </a:p>
          <a:p>
            <a:pPr lvl="1"/>
            <a:r>
              <a:rPr lang="en-US" dirty="0"/>
              <a:t>Random Partition: Randomly partitions data</a:t>
            </a:r>
          </a:p>
        </p:txBody>
      </p:sp>
    </p:spTree>
    <p:extLst>
      <p:ext uri="{BB962C8B-B14F-4D97-AF65-F5344CB8AC3E}">
        <p14:creationId xmlns:p14="http://schemas.microsoft.com/office/powerpoint/2010/main" val="20615132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E8DC-E151-704F-AAB8-E4F120F05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B32E2-47CF-E545-88DE-D17E9D7D2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UnXsAnl2jlUJAHMGDLt6">
            <a:extLst>
              <a:ext uri="{FF2B5EF4-FFF2-40B4-BE49-F238E27FC236}">
                <a16:creationId xmlns:a16="http://schemas.microsoft.com/office/drawing/2014/main" id="{510F3285-2E5A-3A47-8B41-24FB9492F2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03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this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a shape for the cluster: spectral clustering can help with this</a:t>
            </a:r>
          </a:p>
          <a:p>
            <a:r>
              <a:rPr lang="en-US" dirty="0"/>
              <a:t>Must give number of clusters: there are methods to choose the number of clusters</a:t>
            </a:r>
          </a:p>
          <a:p>
            <a:r>
              <a:rPr lang="en-US" dirty="0"/>
              <a:t>Sensitive to outliers:  k-</a:t>
            </a:r>
            <a:r>
              <a:rPr lang="en-US" dirty="0" err="1"/>
              <a:t>mediods</a:t>
            </a:r>
            <a:r>
              <a:rPr lang="en-US" dirty="0"/>
              <a:t> helps with this</a:t>
            </a:r>
          </a:p>
          <a:p>
            <a:r>
              <a:rPr lang="en-US" dirty="0"/>
              <a:t>Finds a local minima: repeat with different initializations</a:t>
            </a:r>
          </a:p>
        </p:txBody>
      </p:sp>
    </p:spTree>
    <p:extLst>
      <p:ext uri="{BB962C8B-B14F-4D97-AF65-F5344CB8AC3E}">
        <p14:creationId xmlns:p14="http://schemas.microsoft.com/office/powerpoint/2010/main" val="16957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pick 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keep increasing K the fit keeps getting better!</a:t>
            </a:r>
          </a:p>
          <a:p>
            <a:r>
              <a:rPr lang="en-US" dirty="0"/>
              <a:t>K has to balance between </a:t>
            </a:r>
            <a:r>
              <a:rPr lang="en-US" dirty="0" err="1"/>
              <a:t>overfitting</a:t>
            </a:r>
            <a:r>
              <a:rPr lang="en-US" dirty="0"/>
              <a:t>, having too many parameters and modeling the data</a:t>
            </a:r>
          </a:p>
          <a:p>
            <a:r>
              <a:rPr lang="en-US" dirty="0" err="1"/>
              <a:t>Akaike</a:t>
            </a:r>
            <a:r>
              <a:rPr lang="en-US" dirty="0"/>
              <a:t> Information Criterion:</a:t>
            </a:r>
          </a:p>
          <a:p>
            <a:endParaRPr lang="en-US" dirty="0"/>
          </a:p>
          <a:p>
            <a:r>
              <a:rPr lang="en-US" dirty="0"/>
              <a:t>Model selection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204921" y="4377531"/>
          <a:ext cx="2668588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Equation" r:id="rId4" imgW="1485900" imgH="419100" progId="Equation.3">
                  <p:embed/>
                </p:oleObj>
              </mc:Choice>
              <mc:Fallback>
                <p:oleObj name="Equation" r:id="rId4" imgW="1485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4921" y="4377531"/>
                        <a:ext cx="2668588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1278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567"/>
          </a:xfrm>
        </p:spPr>
        <p:txBody>
          <a:bodyPr>
            <a:normAutofit/>
          </a:bodyPr>
          <a:lstStyle/>
          <a:p>
            <a:r>
              <a:rPr lang="en-US" dirty="0"/>
              <a:t>Measures the appropriateness of cluster assignments</a:t>
            </a:r>
          </a:p>
          <a:p>
            <a:r>
              <a:rPr lang="en-US" dirty="0"/>
              <a:t>Within cluster dissimilarity</a:t>
            </a:r>
          </a:p>
          <a:p>
            <a:r>
              <a:rPr lang="en-US" dirty="0"/>
              <a:t>Between cluster dissimilarity: </a:t>
            </a:r>
          </a:p>
          <a:p>
            <a:endParaRPr lang="en-US" dirty="0"/>
          </a:p>
          <a:p>
            <a:r>
              <a:rPr lang="en-US" dirty="0"/>
              <a:t>Silhouette score</a:t>
            </a:r>
          </a:p>
          <a:p>
            <a:endParaRPr lang="en-US" dirty="0"/>
          </a:p>
          <a:p>
            <a:r>
              <a:rPr lang="en-US" dirty="0"/>
              <a:t>Can be used for picking k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604822" y="2715716"/>
          <a:ext cx="191135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1" name="Equation" r:id="rId4" imgW="1092200" imgH="393700" progId="Equation.3">
                  <p:embed/>
                </p:oleObj>
              </mc:Choice>
              <mc:Fallback>
                <p:oleObj name="Equation" r:id="rId4" imgW="1092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4822" y="2715716"/>
                        <a:ext cx="1911350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24585" y="3813622"/>
          <a:ext cx="3080836" cy="770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" name="Equation" r:id="rId6" imgW="1625600" imgH="406400" progId="Equation.3">
                  <p:embed/>
                </p:oleObj>
              </mc:Choice>
              <mc:Fallback>
                <p:oleObj name="Equation" r:id="rId6" imgW="1625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4585" y="3813622"/>
                        <a:ext cx="3080836" cy="770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0707" y="4430322"/>
            <a:ext cx="4038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18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Single-Cell 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006600"/>
            <a:ext cx="8737600" cy="284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58625"/>
            <a:ext cx="9144000" cy="20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254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 = similarity or adjacency matrix</a:t>
            </a:r>
          </a:p>
          <a:p>
            <a:pPr lvl="1"/>
            <a:r>
              <a:rPr lang="en-US" dirty="0"/>
              <a:t>Adjacency matrix can be a </a:t>
            </a:r>
            <a:r>
              <a:rPr lang="en-US" dirty="0" err="1"/>
              <a:t>binarized</a:t>
            </a:r>
            <a:r>
              <a:rPr lang="en-US" dirty="0"/>
              <a:t> 0-1 matrix</a:t>
            </a:r>
          </a:p>
          <a:p>
            <a:r>
              <a:rPr lang="en-US" dirty="0"/>
              <a:t>D = Degree Matrix</a:t>
            </a:r>
          </a:p>
          <a:p>
            <a:endParaRPr lang="en-US" dirty="0"/>
          </a:p>
          <a:p>
            <a:r>
              <a:rPr lang="en-US" dirty="0"/>
              <a:t>Graph </a:t>
            </a:r>
            <a:r>
              <a:rPr lang="en-US" dirty="0" err="1"/>
              <a:t>Laplacian</a:t>
            </a:r>
            <a:r>
              <a:rPr lang="en-US" dirty="0"/>
              <a:t>: L = D-W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51" y="2775934"/>
            <a:ext cx="2174364" cy="993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3" y="4646088"/>
            <a:ext cx="8458241" cy="2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3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6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1" y="699932"/>
            <a:ext cx="8465850" cy="5079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9390" y="5981075"/>
            <a:ext cx="355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eigenvectors as affinity matrix</a:t>
            </a:r>
          </a:p>
        </p:txBody>
      </p:sp>
    </p:spTree>
    <p:extLst>
      <p:ext uri="{BB962C8B-B14F-4D97-AF65-F5344CB8AC3E}">
        <p14:creationId xmlns:p14="http://schemas.microsoft.com/office/powerpoint/2010/main" val="715557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Fiedler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7816241" cy="3318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013" y="4832287"/>
            <a:ext cx="875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Second-smallest </a:t>
            </a:r>
            <a:r>
              <a:rPr lang="en-US" dirty="0"/>
              <a:t>Eigenvalue is called Fiedler value, corresponding vector is the Fiedler vector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97339"/>
            <a:ext cx="666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Fiedler value:= approximates minimum cut needed to partition graph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124" y="5722053"/>
            <a:ext cx="465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if graph was already. In two components?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124" y="6166936"/>
            <a:ext cx="778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can be used for partitioning, positive in one partition, negative in another </a:t>
            </a:r>
          </a:p>
        </p:txBody>
      </p:sp>
    </p:spTree>
    <p:extLst>
      <p:ext uri="{BB962C8B-B14F-4D97-AF65-F5344CB8AC3E}">
        <p14:creationId xmlns:p14="http://schemas.microsoft.com/office/powerpoint/2010/main" val="428371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73200"/>
            <a:ext cx="7543800" cy="39116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6062597" y="3782860"/>
            <a:ext cx="300625" cy="638828"/>
          </a:xfrm>
          <a:prstGeom prst="leftBrace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35671" y="39832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2291" y="5531563"/>
            <a:ext cx="732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 gap between 4</a:t>
            </a:r>
            <a:r>
              <a:rPr lang="en-US" baseline="30000" dirty="0"/>
              <a:t>th</a:t>
            </a:r>
            <a:r>
              <a:rPr lang="en-US" dirty="0"/>
              <a:t> and 5th values, increases suddenly, indicates that</a:t>
            </a:r>
          </a:p>
          <a:p>
            <a:r>
              <a:rPr lang="en-US" dirty="0"/>
              <a:t>there are 4 clusters in the graph roughly. </a:t>
            </a:r>
          </a:p>
        </p:txBody>
      </p:sp>
    </p:spTree>
    <p:extLst>
      <p:ext uri="{BB962C8B-B14F-4D97-AF65-F5344CB8AC3E}">
        <p14:creationId xmlns:p14="http://schemas.microsoft.com/office/powerpoint/2010/main" val="1608507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Spectral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1" y="1600200"/>
            <a:ext cx="8686800" cy="4525963"/>
          </a:xfrm>
        </p:spPr>
        <p:txBody>
          <a:bodyPr/>
          <a:lstStyle/>
          <a:p>
            <a:r>
              <a:rPr lang="en-US" dirty="0"/>
              <a:t>Compute first K eigenvectors of L (of the smallest eigenvalue)</a:t>
            </a:r>
          </a:p>
          <a:p>
            <a:pPr lvl="1"/>
            <a:r>
              <a:rPr lang="en-US" dirty="0"/>
              <a:t>k-dimensional representation of </a:t>
            </a:r>
            <a:r>
              <a:rPr lang="en-US" dirty="0" err="1"/>
              <a:t>datapoints</a:t>
            </a:r>
            <a:endParaRPr lang="en-US" dirty="0"/>
          </a:p>
          <a:p>
            <a:r>
              <a:rPr lang="en-US" dirty="0"/>
              <a:t>Use K-means clustering on these representations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416392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8" y="1917700"/>
            <a:ext cx="7566392" cy="35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73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417638"/>
            <a:ext cx="67564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4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737"/>
            <a:ext cx="8229600" cy="1143000"/>
          </a:xfrm>
        </p:spPr>
        <p:txBody>
          <a:bodyPr/>
          <a:lstStyle/>
          <a:p>
            <a:r>
              <a:rPr lang="en-US" dirty="0"/>
              <a:t>What are advantages of this?</a:t>
            </a:r>
          </a:p>
        </p:txBody>
      </p:sp>
    </p:spTree>
    <p:extLst>
      <p:ext uri="{BB962C8B-B14F-4D97-AF65-F5344CB8AC3E}">
        <p14:creationId xmlns:p14="http://schemas.microsoft.com/office/powerpoint/2010/main" val="19240952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clusters of arbitrary shape</a:t>
            </a:r>
          </a:p>
          <a:p>
            <a:r>
              <a:rPr lang="en-US" dirty="0"/>
              <a:t>Good for data that is just a graph</a:t>
            </a:r>
          </a:p>
          <a:p>
            <a:r>
              <a:rPr lang="en-US" dirty="0"/>
              <a:t>Only need connectivity information!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812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D64ECF27-18CA-484C-A717-89B692B0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6438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42DD7F-C05F-5941-BFD9-E2C4BC9C8C6C}"/>
              </a:ext>
            </a:extLst>
          </p:cNvPr>
          <p:cNvSpPr/>
          <p:nvPr/>
        </p:nvSpPr>
        <p:spPr>
          <a:xfrm>
            <a:off x="0" y="6550223"/>
            <a:ext cx="5805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/stable/modules/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clustering.html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919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D382B-3FCD-F841-893D-839772CC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82DF9-C811-2047-9DF0-0ECAC509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algorithms partition data to identify groups of similar observations</a:t>
            </a:r>
          </a:p>
          <a:p>
            <a:endParaRPr lang="en-US" dirty="0"/>
          </a:p>
          <a:p>
            <a:r>
              <a:rPr lang="en-US" dirty="0" err="1"/>
              <a:t>KMeans</a:t>
            </a:r>
            <a:r>
              <a:rPr lang="en-US" dirty="0"/>
              <a:t> is an iterative algorithm that minimizes within-cluster distances in the data space</a:t>
            </a:r>
          </a:p>
          <a:p>
            <a:endParaRPr lang="en-US" dirty="0"/>
          </a:p>
          <a:p>
            <a:r>
              <a:rPr lang="en-US" dirty="0"/>
              <a:t>Spectral clustering minimized within-cluster distances using eigenvectors of the </a:t>
            </a:r>
            <a:r>
              <a:rPr lang="en-US" dirty="0" err="1"/>
              <a:t>laplacian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3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00415-C78B-5242-A7AB-211B17E049A5}"/>
              </a:ext>
            </a:extLst>
          </p:cNvPr>
          <p:cNvSpPr txBox="1"/>
          <p:nvPr/>
        </p:nvSpPr>
        <p:spPr>
          <a:xfrm>
            <a:off x="3257329" y="27665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1985"/>
          <a:stretch/>
        </p:blipFill>
        <p:spPr>
          <a:xfrm>
            <a:off x="3781790" y="981160"/>
            <a:ext cx="778936" cy="6076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0E6E75-1670-F049-99B5-567116AAF493}"/>
              </a:ext>
            </a:extLst>
          </p:cNvPr>
          <p:cNvSpPr txBox="1"/>
          <p:nvPr/>
        </p:nvSpPr>
        <p:spPr>
          <a:xfrm>
            <a:off x="4049964" y="19134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237142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612"/>
          <a:stretch/>
        </p:blipFill>
        <p:spPr>
          <a:xfrm>
            <a:off x="4647737" y="2101078"/>
            <a:ext cx="3626444" cy="3206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50" y="2593042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68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1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Powered Markov Matrix—Denoises the Affinities (relationship between points)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5" y="0"/>
            <a:ext cx="689293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6000" y="6540500"/>
            <a:ext cx="1612900" cy="31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115300" y="9525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(PCA)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15300" y="215900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(MDS)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8433" y="324433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tSNE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5832" y="461010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(DMs)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Diffusion 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36" y="1625600"/>
            <a:ext cx="597106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1D2C91-FB01-044D-82D6-DD0BEBB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15" y="112382"/>
            <a:ext cx="6852369" cy="6042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2484600" y="6155373"/>
            <a:ext cx="444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/workshop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D12A2E-5D0B-4C43-9EF1-A601693B888D}"/>
              </a:ext>
            </a:extLst>
          </p:cNvPr>
          <p:cNvCxnSpPr>
            <a:cxnSpLocks/>
          </p:cNvCxnSpPr>
          <p:nvPr/>
        </p:nvCxnSpPr>
        <p:spPr>
          <a:xfrm flipH="1">
            <a:off x="5405010" y="2763078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DD75E3-17CF-4C42-A44B-D2112E152790}"/>
              </a:ext>
            </a:extLst>
          </p:cNvPr>
          <p:cNvCxnSpPr>
            <a:cxnSpLocks/>
          </p:cNvCxnSpPr>
          <p:nvPr/>
        </p:nvCxnSpPr>
        <p:spPr>
          <a:xfrm flipH="1">
            <a:off x="4324957" y="5589104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6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1611765" y="6155373"/>
            <a:ext cx="592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</a:t>
            </a:r>
            <a:r>
              <a:rPr lang="en-US" dirty="0" err="1"/>
              <a:t>workshop-materials#links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0FC20-B9E7-D345-8B5A-B570E1D1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9" y="0"/>
            <a:ext cx="7707917" cy="62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9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D3C6-C2E8-264A-B23A-ACA1BBB79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C4CCD-8C04-1C4E-868B-0786E1084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7LGXUTWaEUqN1IxXEZ3AP">
            <a:extLst>
              <a:ext uri="{FF2B5EF4-FFF2-40B4-BE49-F238E27FC236}">
                <a16:creationId xmlns:a16="http://schemas.microsoft.com/office/drawing/2014/main" id="{2872F286-3657-204A-96E2-21B535A850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41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41" t="74786"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74" t="6907" r="3200" b="67879"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99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D8A7-8395-9044-8247-42598D7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by eliminating dimensions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187F-5300-4B48-B34E-C521D02858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dimensions in a data that are independent are called RANK </a:t>
            </a:r>
          </a:p>
          <a:p>
            <a:r>
              <a:rPr lang="en-US" dirty="0"/>
              <a:t>You can denoise data by lowering rank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305E-AE05-C340-BF08-AF44E5A6F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90692"/>
            <a:ext cx="43053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C6A14-8E95-1241-B124-A4EB0D3C1E34}"/>
              </a:ext>
            </a:extLst>
          </p:cNvPr>
          <p:cNvSpPr txBox="1"/>
          <p:nvPr/>
        </p:nvSpPr>
        <p:spPr>
          <a:xfrm>
            <a:off x="4918364" y="4752109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 </a:t>
            </a:r>
          </a:p>
        </p:txBody>
      </p:sp>
    </p:spTree>
    <p:extLst>
      <p:ext uri="{BB962C8B-B14F-4D97-AF65-F5344CB8AC3E}">
        <p14:creationId xmlns:p14="http://schemas.microsoft.com/office/powerpoint/2010/main" val="2866284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C968-5A55-654B-848B-D72370F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data without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F03-0B7D-8A4D-8A33-29729DFA7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to work you have to have your dimensions be broken up into </a:t>
            </a:r>
            <a:r>
              <a:rPr lang="en-US" b="1" i="1" dirty="0"/>
              <a:t>data dimensions and noise dimensions</a:t>
            </a:r>
          </a:p>
          <a:p>
            <a:r>
              <a:rPr lang="en-US" dirty="0"/>
              <a:t>Noisy image on the right is broken up into columns and rows instead</a:t>
            </a:r>
          </a:p>
          <a:p>
            <a:r>
              <a:rPr lang="en-US" dirty="0"/>
              <a:t>What do we do?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86A8E-9CC5-5544-9535-23159876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730010"/>
            <a:ext cx="3886200" cy="2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4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7CE-C56C-AB42-A21E-902F5CA6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E54A-C45C-3E48-99D8-19B8F2A0C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OVnyzZchdADfJIdZXVJf">
            <a:extLst>
              <a:ext uri="{FF2B5EF4-FFF2-40B4-BE49-F238E27FC236}">
                <a16:creationId xmlns:a16="http://schemas.microsoft.com/office/drawing/2014/main" id="{F2BA1A6F-4972-084F-A55A-BD97341B0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46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92A5-56F8-5B44-917C-5A3105F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splits signal and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40B-FC13-F445-AA18-90E28F71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axes with a lot of variation are likely to correspond to data </a:t>
            </a:r>
          </a:p>
          <a:p>
            <a:r>
              <a:rPr lang="en-US" dirty="0"/>
              <a:t>Axes with little variation correspond to noise directions </a:t>
            </a:r>
          </a:p>
          <a:p>
            <a:r>
              <a:rPr lang="en-US" dirty="0"/>
              <a:t>The amount of variation captured in each eigenvector is given by its eigenvalue </a:t>
            </a:r>
          </a:p>
          <a:p>
            <a:r>
              <a:rPr lang="en-US" dirty="0"/>
              <a:t>PC1 will have the highest eigenvalue, captures the most variation ..</a:t>
            </a:r>
          </a:p>
          <a:p>
            <a:pPr lvl="1"/>
            <a:r>
              <a:rPr lang="en-US" dirty="0"/>
              <a:t>PC2 next most</a:t>
            </a:r>
          </a:p>
          <a:p>
            <a:pPr lvl="2"/>
            <a:r>
              <a:rPr lang="en-US" dirty="0"/>
              <a:t>And so on…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6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10D2-4C88-A34E-9957-0B25E13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SVD: Process similar to </a:t>
            </a:r>
            <a:r>
              <a:rPr lang="en-US" dirty="0" err="1"/>
              <a:t>Eigendecomposition</a:t>
            </a:r>
            <a:r>
              <a:rPr lang="en-US" dirty="0"/>
              <a:t> on non-square matrices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928D-EADD-0044-9608-973D70F0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03582"/>
            <a:ext cx="2794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777-A86B-3948-9F41-7FF3B3AFC0FC}"/>
              </a:ext>
            </a:extLst>
          </p:cNvPr>
          <p:cNvSpPr txBox="1"/>
          <p:nvPr/>
        </p:nvSpPr>
        <p:spPr>
          <a:xfrm>
            <a:off x="263236" y="5465725"/>
            <a:ext cx="489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values are eigenvalues of MM* or M*M</a:t>
            </a:r>
          </a:p>
          <a:p>
            <a:r>
              <a:rPr lang="en-US" dirty="0"/>
              <a:t>Singular vectors are eigenvectors of MM* or M*M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0C0C-FAF3-0D4F-AFBA-6BF42AC84FBF}"/>
              </a:ext>
            </a:extLst>
          </p:cNvPr>
          <p:cNvSpPr txBox="1"/>
          <p:nvPr/>
        </p:nvSpPr>
        <p:spPr>
          <a:xfrm>
            <a:off x="387927" y="6359236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mean centered feature matrix  the singular vectors U are also PCs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CA1CE-0A47-FA4F-A4C5-B43ADD57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34" y="2416682"/>
            <a:ext cx="5213946" cy="16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Recap from Day 2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91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88A-3653-D743-9919-7A1E110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E9B4-1D75-4E4F-AD2F-262E8702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the singular vectors with low singular values and recreate the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7DEB5-7894-F444-AA52-8A8CE2ECA4C8}"/>
              </a:ext>
            </a:extLst>
          </p:cNvPr>
          <p:cNvSpPr/>
          <p:nvPr/>
        </p:nvSpPr>
        <p:spPr>
          <a:xfrm>
            <a:off x="2410691" y="4667960"/>
            <a:ext cx="581891" cy="104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EBD21-50D6-1841-935E-8D4CEAEB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24" y="3104142"/>
            <a:ext cx="6142160" cy="26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6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1746-04FA-E140-A9B8-1A53EF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on MIT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B222-B533-9445-AA51-ACA05D2C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2223502"/>
            <a:ext cx="3515822" cy="2316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6C78-6C89-BC4B-A7F3-0380C097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38111"/>
            <a:ext cx="3693391" cy="2487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3977E-C32B-D14A-9719-E80908233978}"/>
              </a:ext>
            </a:extLst>
          </p:cNvPr>
          <p:cNvCxnSpPr/>
          <p:nvPr/>
        </p:nvCxnSpPr>
        <p:spPr>
          <a:xfrm>
            <a:off x="3965001" y="3224463"/>
            <a:ext cx="60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584947-DD05-D84F-ADC1-ED3BC8E5309F}"/>
              </a:ext>
            </a:extLst>
          </p:cNvPr>
          <p:cNvSpPr txBox="1"/>
          <p:nvPr/>
        </p:nvSpPr>
        <p:spPr>
          <a:xfrm>
            <a:off x="449179" y="5566611"/>
            <a:ext cx="475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4"/>
              </a:rPr>
              <a:t>https://medium.com/@amelie_yeh/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9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30B2-6502-1D42-BAA5-AA86BBE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9"/>
            <a:ext cx="8387013" cy="1325563"/>
          </a:xfrm>
        </p:spPr>
        <p:txBody>
          <a:bodyPr/>
          <a:lstStyle/>
          <a:p>
            <a:r>
              <a:rPr lang="en-US" dirty="0"/>
              <a:t>Data is smooth, Noise is jumpy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56A9-0BD9-F846-87BE-C46691FE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47" y="1909010"/>
            <a:ext cx="1436036" cy="424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1C91-E424-0C4E-96D6-D09BC1F6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56" y="1909010"/>
            <a:ext cx="1354056" cy="424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8CE7-01BB-0340-9EEC-E9DFD562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893" y="1850439"/>
            <a:ext cx="1453578" cy="436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78214-28D7-2948-A951-49084D4ACD64}"/>
              </a:ext>
            </a:extLst>
          </p:cNvPr>
          <p:cNvSpPr txBox="1"/>
          <p:nvPr/>
        </p:nvSpPr>
        <p:spPr>
          <a:xfrm>
            <a:off x="500469" y="6220489"/>
            <a:ext cx="59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take off noise by taking off low-</a:t>
            </a:r>
            <a:r>
              <a:rPr lang="en-US" dirty="0" err="1"/>
              <a:t>eigenvalued</a:t>
            </a:r>
            <a:r>
              <a:rPr lang="en-US" dirty="0"/>
              <a:t> eigenvectors </a:t>
            </a:r>
          </a:p>
        </p:txBody>
      </p:sp>
    </p:spTree>
    <p:extLst>
      <p:ext uri="{BB962C8B-B14F-4D97-AF65-F5344CB8AC3E}">
        <p14:creationId xmlns:p14="http://schemas.microsoft.com/office/powerpoint/2010/main" val="1982540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857-3D6D-3644-89AA-F0955D9DF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19B8F-ABBC-9A44-B1A6-52931A27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cCv6DTzZZalEfCgrnKGfB">
            <a:extLst>
              <a:ext uri="{FF2B5EF4-FFF2-40B4-BE49-F238E27FC236}">
                <a16:creationId xmlns:a16="http://schemas.microsoft.com/office/drawing/2014/main" id="{326602DE-70EE-9C4D-B874-C4FDC628D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1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9051-E227-CB42-8EA3-E556271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C826-0A4A-2F49-91B3-54220939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93231"/>
            <a:ext cx="4415255" cy="409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4791E-DA75-FC48-9D49-CA0A9E47FE17}"/>
              </a:ext>
            </a:extLst>
          </p:cNvPr>
          <p:cNvSpPr txBox="1"/>
          <p:nvPr/>
        </p:nvSpPr>
        <p:spPr>
          <a:xfrm>
            <a:off x="5775158" y="2582779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Jumps in eigenvalues </a:t>
            </a:r>
          </a:p>
          <a:p>
            <a:r>
              <a:rPr lang="en-US" dirty="0"/>
              <a:t>Might give you a clue</a:t>
            </a:r>
          </a:p>
        </p:txBody>
      </p:sp>
    </p:spTree>
    <p:extLst>
      <p:ext uri="{BB962C8B-B14F-4D97-AF65-F5344CB8AC3E}">
        <p14:creationId xmlns:p14="http://schemas.microsoft.com/office/powerpoint/2010/main" val="2445251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63B-ED47-794D-8FFA-C348DE27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6402-4D78-D344-961F-E8083563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HGsb8S3NA2p28T4r1NSd">
            <a:extLst>
              <a:ext uri="{FF2B5EF4-FFF2-40B4-BE49-F238E27FC236}">
                <a16:creationId xmlns:a16="http://schemas.microsoft.com/office/drawing/2014/main" id="{932D8F31-C51E-0145-AFA6-00A92FA813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8EC-0F0E-244E-81DE-3E04C713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for non-linear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7436-5FE1-2246-A0CA-414B2453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" y="2203783"/>
            <a:ext cx="8470131" cy="3394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396C7-8EE4-A04C-A01F-898338DFB042}"/>
              </a:ext>
            </a:extLst>
          </p:cNvPr>
          <p:cNvSpPr/>
          <p:nvPr/>
        </p:nvSpPr>
        <p:spPr>
          <a:xfrm>
            <a:off x="628650" y="577470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with PCA/Single Value Decomposition (SVD): it takes off linear dimensions in data, noise can be along the non-linear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285165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37386" y="24119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200276" y="3588903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1941482" y="409349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648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0E5-171D-0C44-8E05-3024A0E9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9949A-FAD1-0848-A39E-FB47A2E4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P7vNDFrwpqLTCQM2o2TgV">
            <a:extLst>
              <a:ext uri="{FF2B5EF4-FFF2-40B4-BE49-F238E27FC236}">
                <a16:creationId xmlns:a16="http://schemas.microsoft.com/office/drawing/2014/main" id="{F86AB942-1F9A-0D40-8ADE-F08223F068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72-782B-794A-8408-AC29C1F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8E31-9634-AC49-865A-93B783C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Softly filters eigenvectors, down-weights them in a regular scheme rather than totally taking them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low-pass filtering on the spectrum of the graph </a:t>
            </a:r>
          </a:p>
        </p:txBody>
      </p:sp>
    </p:spTree>
    <p:extLst>
      <p:ext uri="{BB962C8B-B14F-4D97-AF65-F5344CB8AC3E}">
        <p14:creationId xmlns:p14="http://schemas.microsoft.com/office/powerpoint/2010/main" val="1147961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380217" y="2085706"/>
            <a:ext cx="778936" cy="6076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B2B1F7-A535-BA48-815C-8621539CC465}"/>
              </a:ext>
            </a:extLst>
          </p:cNvPr>
          <p:cNvSpPr txBox="1"/>
          <p:nvPr/>
        </p:nvSpPr>
        <p:spPr>
          <a:xfrm>
            <a:off x="2577837" y="2927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3447072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47D-6DEF-1447-9C52-9D6ECB31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 should we choose?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850CA-F7CB-314F-8213-88BE38D17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2332788"/>
            <a:ext cx="8448508" cy="257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146E-1D40-EB4E-93A9-85AEDCFEC6E9}"/>
              </a:ext>
            </a:extLst>
          </p:cNvPr>
          <p:cNvSpPr txBox="1"/>
          <p:nvPr/>
        </p:nvSpPr>
        <p:spPr>
          <a:xfrm>
            <a:off x="1058779" y="5374105"/>
            <a:ext cx="701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“learning phase” from “stable phase”, quit when data stabilizes </a:t>
            </a:r>
          </a:p>
        </p:txBody>
      </p:sp>
    </p:spTree>
    <p:extLst>
      <p:ext uri="{BB962C8B-B14F-4D97-AF65-F5344CB8AC3E}">
        <p14:creationId xmlns:p14="http://schemas.microsoft.com/office/powerpoint/2010/main" val="3217823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65A-4A28-2047-B2B3-59DD3700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Validation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3FAFD-4CC5-7048-8EB6-43F8B6F05B0C}"/>
              </a:ext>
            </a:extLst>
          </p:cNvPr>
          <p:cNvSpPr/>
          <p:nvPr/>
        </p:nvSpPr>
        <p:spPr>
          <a:xfrm>
            <a:off x="628650" y="6323720"/>
            <a:ext cx="687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https://www.biorxiv.org/content/10.1101/786269v1.abstract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6646E-29E0-4748-9360-BD241DF0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92"/>
            <a:ext cx="9144000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872264" y="2821313"/>
            <a:ext cx="778936" cy="6076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/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2973864" y="39386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2284855" y="406636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407432" y="358457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33045635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A3C-1AD2-A147-9A18-6AF5795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vs Missing value Imputation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C84A-8166-9548-8559-1F22866CFD3B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8141278" cy="4351338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Denoising assumes that data has some noise, all entries have noise added to them </a:t>
            </a:r>
          </a:p>
          <a:p>
            <a:r>
              <a:rPr lang="en-US" dirty="0"/>
              <a:t>Missing value completion methods assume that the existing values are correct and that some values are missing (not measured)</a:t>
            </a:r>
          </a:p>
          <a:p>
            <a:r>
              <a:rPr lang="en-US" dirty="0"/>
              <a:t>Matrix completion is a way of filling in missing values </a:t>
            </a:r>
          </a:p>
          <a:p>
            <a:r>
              <a:rPr lang="en-US" dirty="0"/>
              <a:t>There is some literature in the single cell world trying to differentiate between true zeros and false zeros</a:t>
            </a:r>
          </a:p>
          <a:p>
            <a:pPr lvl="1"/>
            <a:r>
              <a:rPr lang="en-US" dirty="0"/>
              <a:t>People disagree on how this should be done</a:t>
            </a:r>
          </a:p>
          <a:p>
            <a:pPr lvl="1"/>
            <a:r>
              <a:rPr lang="en-US" dirty="0"/>
              <a:t>With a denoising viewpoint it is not necessary to </a:t>
            </a:r>
            <a:r>
              <a:rPr lang="en-US" dirty="0" err="1"/>
              <a:t>distingsuish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13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62E9-266D-FB48-927D-366DFDC0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MAGIC to LRA and matrix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E0ECA-3D53-9145-808D-BF4673AF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5" y="2018631"/>
            <a:ext cx="7717069" cy="4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4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FEF-1DAA-124D-B63D-CABEFDDD0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E125-B835-B647-B20C-4657AC36A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FdXlmGtYUXmUKXSuYUtCb">
            <a:extLst>
              <a:ext uri="{FF2B5EF4-FFF2-40B4-BE49-F238E27FC236}">
                <a16:creationId xmlns:a16="http://schemas.microsoft.com/office/drawing/2014/main" id="{0102A313-580D-EC48-AE94-810A0C711C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4CE-C3D7-734C-8001-6EC7F3C2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expressions of characteristic 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A2B5-51D0-7442-9B78-EF9F3057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10" y="1690692"/>
            <a:ext cx="7131379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6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4613-28D0-864C-852F-6D2F3AA6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by MAGIC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235B-1893-C24E-97C3-4C032962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83007"/>
            <a:ext cx="4380513" cy="348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40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BE6-8BD7-0149-8944-3DEEFDCC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Gene Gene Relationships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2C0B-2FD1-954D-A871-E14F3B9C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36" y="1861704"/>
            <a:ext cx="533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Single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Systematic, non-biological differences between 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 (temperature, humidity), machine calibration,  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differences but those that are “uninteresting” (background demographics rather than immediate drug effect). </a:t>
            </a:r>
          </a:p>
        </p:txBody>
      </p:sp>
    </p:spTree>
    <p:extLst>
      <p:ext uri="{BB962C8B-B14F-4D97-AF65-F5344CB8AC3E}">
        <p14:creationId xmlns:p14="http://schemas.microsoft.com/office/powerpoint/2010/main" val="1291964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D5DA2-40A4-A848-BF5A-336349AE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3600"/>
            <a:ext cx="3871423" cy="2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3964971" y="2703336"/>
            <a:ext cx="778936" cy="60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3851784" y="390919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183570" y="325972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3B22-B8D1-4140-A049-24AC822192A2}"/>
              </a:ext>
            </a:extLst>
          </p:cNvPr>
          <p:cNvSpPr txBox="1"/>
          <p:nvPr/>
        </p:nvSpPr>
        <p:spPr>
          <a:xfrm>
            <a:off x="3520619" y="361682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2773102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89CD-8F54-1E49-89BD-486E08C7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detect batch effect?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07C9-2A1E-E740-AD93-D931B0D287F6}"/>
              </a:ext>
            </a:extLst>
          </p:cNvPr>
          <p:cNvSpPr txBox="1"/>
          <p:nvPr/>
        </p:nvSpPr>
        <p:spPr>
          <a:xfrm>
            <a:off x="822613" y="63143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A89AC-A9EC-5543-A8A8-5CE798B0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38308"/>
            <a:ext cx="6885709" cy="46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10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27" y="1811770"/>
            <a:ext cx="45050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Diversity measures including Shannon entropy have been used to quantify the degree of “mixture” between samples </a:t>
            </a:r>
          </a:p>
          <a:p>
            <a:endParaRPr lang="en-US" b="1" dirty="0"/>
          </a:p>
          <a:p>
            <a:r>
              <a:rPr lang="en-US" dirty="0" err="1"/>
              <a:t>kBet</a:t>
            </a:r>
            <a:r>
              <a:rPr lang="en-US" dirty="0"/>
              <a:t> [</a:t>
            </a:r>
            <a:r>
              <a:rPr lang="en-US" dirty="0" err="1"/>
              <a:t>Buttner</a:t>
            </a:r>
            <a:r>
              <a:rPr lang="en-US" dirty="0"/>
              <a:t> et al] compare global population proportions to local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priori, we don’t know what the degree of mixture should be, but if batch correction works, it should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C9AA-F90D-0440-8D63-4F60FD6A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1" y="2099182"/>
            <a:ext cx="1981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84EE2-FFDB-4242-82A5-2940FA65D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3519699"/>
            <a:ext cx="3646632" cy="2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742" y="1690692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101E-4F5F-9544-8738-9A13CF4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1" y="2312493"/>
            <a:ext cx="6317673" cy="4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27E4-C8DD-C245-99F9-37619ED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PCA to correct batch effect?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E49CB-DAB0-D442-BDD9-D44BF5C2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1860126"/>
            <a:ext cx="6816436" cy="4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92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A4E-BA85-1340-8CC2-8D67ED8BC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4CDD0-9C25-B146-99A6-6D313043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A8BHLXdXtwjBoRMpT3G0E">
            <a:extLst>
              <a:ext uri="{FF2B5EF4-FFF2-40B4-BE49-F238E27FC236}">
                <a16:creationId xmlns:a16="http://schemas.microsoft.com/office/drawing/2014/main" id="{F253409F-8E88-8E48-A405-8AE0A43568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2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12-DDBB-0D40-AF61-026E2F7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noise is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2F3D-4934-8E43-B99B-93314140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534"/>
            <a:ext cx="7886700" cy="4351338"/>
          </a:xfrm>
        </p:spPr>
        <p:txBody>
          <a:bodyPr/>
          <a:lstStyle/>
          <a:p>
            <a:r>
              <a:rPr lang="en-US" dirty="0"/>
              <a:t>Could be potentially addressed by removing first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085C-0007-AD4A-83F4-40EAE96E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2044252"/>
            <a:ext cx="7121236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7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address a linear shift in the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cannot handle more complex non-linear effects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3CA-E94E-774C-A48D-48B865B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Cannonical</a:t>
            </a:r>
            <a:r>
              <a:rPr lang="en-US" dirty="0"/>
              <a:t> Correlation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47D3-D9AE-1D4D-A5B6-8F92C121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57450"/>
            <a:ext cx="8305800" cy="194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0CF34-AA41-EE42-AEA6-C91170C0EC16}"/>
              </a:ext>
            </a:extLst>
          </p:cNvPr>
          <p:cNvSpPr/>
          <p:nvPr/>
        </p:nvSpPr>
        <p:spPr>
          <a:xfrm>
            <a:off x="628650" y="4519274"/>
            <a:ext cx="643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</p:txBody>
      </p:sp>
    </p:spTree>
    <p:extLst>
      <p:ext uri="{BB962C8B-B14F-4D97-AF65-F5344CB8AC3E}">
        <p14:creationId xmlns:p14="http://schemas.microsoft.com/office/powerpoint/2010/main" val="3990503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Alignment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6503A-5076-0749-8525-4B4461E7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8" y="2549236"/>
            <a:ext cx="7251744" cy="1748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AC3D-A594-4F4E-8387-3B38926826CE}"/>
              </a:ext>
            </a:extLst>
          </p:cNvPr>
          <p:cNvSpPr txBox="1"/>
          <p:nvPr/>
        </p:nvSpPr>
        <p:spPr>
          <a:xfrm>
            <a:off x="409220" y="4738254"/>
            <a:ext cx="810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Aligns the diffusion components of two datasets using a rigid rotation that maximizes</a:t>
            </a:r>
          </a:p>
          <a:p>
            <a:r>
              <a:rPr lang="en-US" dirty="0"/>
              <a:t>correlation of gene loadings onto eigenvectors </a:t>
            </a:r>
          </a:p>
          <a:p>
            <a:endParaRPr lang="en-US" dirty="0"/>
          </a:p>
          <a:p>
            <a:r>
              <a:rPr lang="en-US" dirty="0"/>
              <a:t>Simple rotation does not seem to handle all cases </a:t>
            </a:r>
          </a:p>
        </p:txBody>
      </p:sp>
    </p:spTree>
    <p:extLst>
      <p:ext uri="{BB962C8B-B14F-4D97-AF65-F5344CB8AC3E}">
        <p14:creationId xmlns:p14="http://schemas.microsoft.com/office/powerpoint/2010/main" val="2072012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246561" y="2655947"/>
            <a:ext cx="778936" cy="607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DD7BE-5B62-7A45-949D-F795859E41DC}"/>
              </a:ext>
            </a:extLst>
          </p:cNvPr>
          <p:cNvSpPr txBox="1"/>
          <p:nvPr/>
        </p:nvSpPr>
        <p:spPr>
          <a:xfrm>
            <a:off x="4906403" y="3864896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5D0E0-240B-2144-98FB-661C1CD6C206}"/>
              </a:ext>
            </a:extLst>
          </p:cNvPr>
          <p:cNvSpPr txBox="1"/>
          <p:nvPr/>
        </p:nvSpPr>
        <p:spPr>
          <a:xfrm>
            <a:off x="5465950" y="375385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BEC-0992-1C47-8763-92C88AE047A4}"/>
              </a:ext>
            </a:extLst>
          </p:cNvPr>
          <p:cNvSpPr txBox="1"/>
          <p:nvPr/>
        </p:nvSpPr>
        <p:spPr>
          <a:xfrm>
            <a:off x="6029218" y="311208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DECB4-5219-CC47-938F-EC6A97DC9CA1}"/>
              </a:ext>
            </a:extLst>
          </p:cNvPr>
          <p:cNvSpPr txBox="1"/>
          <p:nvPr/>
        </p:nvSpPr>
        <p:spPr>
          <a:xfrm>
            <a:off x="5976187" y="352634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8548880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49FE-22F4-E741-81B1-A6B25DD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EABC-A2A9-C945-86EF-BE47D92B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53" y="2310365"/>
            <a:ext cx="3208465" cy="212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9758-EFBE-A040-8D84-02EAE4B1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2258290"/>
            <a:ext cx="3358677" cy="22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96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Clustering</a:t>
            </a:r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human body comprises untold cellular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87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68" y="6432903"/>
            <a:ext cx="53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Roadmap Epigenomics Consortium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Nature 2015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082" y="681796"/>
            <a:ext cx="9057836" cy="5336706"/>
            <a:chOff x="0" y="240631"/>
            <a:chExt cx="9144001" cy="5387473"/>
          </a:xfrm>
        </p:grpSpPr>
        <p:sp>
          <p:nvSpPr>
            <p:cNvPr id="2" name="Rounded Rectangle 1"/>
            <p:cNvSpPr/>
            <p:nvPr/>
          </p:nvSpPr>
          <p:spPr>
            <a:xfrm>
              <a:off x="0" y="240631"/>
              <a:ext cx="9144001" cy="5387473"/>
            </a:xfrm>
            <a:prstGeom prst="roundRect">
              <a:avLst>
                <a:gd name="adj" fmla="val 584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6" descr="C:\Documents and Settings\Administrator\Desktop\NTU14248\web fig\nature14248-f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1" y="427798"/>
              <a:ext cx="8990130" cy="506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-1" y="8078"/>
            <a:ext cx="8822267" cy="673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High Degree of Complexity</a:t>
            </a:r>
          </a:p>
        </p:txBody>
      </p:sp>
    </p:spTree>
    <p:extLst>
      <p:ext uri="{BB962C8B-B14F-4D97-AF65-F5344CB8AC3E}">
        <p14:creationId xmlns:p14="http://schemas.microsoft.com/office/powerpoint/2010/main" val="3721688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Phenotyping</a:t>
            </a:r>
            <a:r>
              <a:rPr lang="en-US" dirty="0"/>
              <a:t> in Biology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29" y="1727200"/>
            <a:ext cx="6778076" cy="4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043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Map of Immune Cells</a:t>
            </a:r>
          </a:p>
        </p:txBody>
      </p:sp>
      <p:pic>
        <p:nvPicPr>
          <p:cNvPr id="10" name="Content Placeholder 9" descr="cytof54_visne_gated_v3_091920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r="35998" b="7805"/>
          <a:stretch/>
        </p:blipFill>
        <p:spPr>
          <a:xfrm>
            <a:off x="2188583" y="1404268"/>
            <a:ext cx="4463331" cy="44361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89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94619" y="5943601"/>
            <a:ext cx="5154762" cy="8039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work\cytof_cellsne_paper\final\fig1_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19" y="5943601"/>
            <a:ext cx="5154762" cy="8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5527290"/>
            <a:ext cx="199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van der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Maaten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JMLR 2008, 2014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Amir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Nat. Biotech 2013</a:t>
            </a:r>
          </a:p>
        </p:txBody>
      </p:sp>
    </p:spTree>
    <p:extLst>
      <p:ext uri="{BB962C8B-B14F-4D97-AF65-F5344CB8AC3E}">
        <p14:creationId xmlns:p14="http://schemas.microsoft.com/office/powerpoint/2010/main" val="13415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367330" y="5147289"/>
            <a:ext cx="778936" cy="60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70ADF-7F99-DC40-A32A-FCA124E2DD20}"/>
              </a:ext>
            </a:extLst>
          </p:cNvPr>
          <p:cNvSpPr txBox="1"/>
          <p:nvPr/>
        </p:nvSpPr>
        <p:spPr>
          <a:xfrm>
            <a:off x="5242298" y="5861248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= 5</a:t>
            </a:r>
          </a:p>
        </p:txBody>
      </p:sp>
    </p:spTree>
    <p:extLst>
      <p:ext uri="{BB962C8B-B14F-4D97-AF65-F5344CB8AC3E}">
        <p14:creationId xmlns:p14="http://schemas.microsoft.com/office/powerpoint/2010/main" val="15391944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Breast Cancer Subtypes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58" y="946121"/>
            <a:ext cx="6399942" cy="4768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4322"/>
            <a:ext cx="6447405" cy="9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05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9" y="274638"/>
            <a:ext cx="864154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Used in Many Ways in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gene expression profiles to find “modules” or groups of genes that work together </a:t>
            </a:r>
          </a:p>
          <a:p>
            <a:r>
              <a:rPr lang="en-US" dirty="0"/>
              <a:t>Clustering patient data to see if patients have similar disease </a:t>
            </a:r>
          </a:p>
          <a:p>
            <a:r>
              <a:rPr lang="en-US" dirty="0"/>
              <a:t>Clustering cells to find different cell types</a:t>
            </a:r>
          </a:p>
        </p:txBody>
      </p:sp>
    </p:spTree>
    <p:extLst>
      <p:ext uri="{BB962C8B-B14F-4D97-AF65-F5344CB8AC3E}">
        <p14:creationId xmlns:p14="http://schemas.microsoft.com/office/powerpoint/2010/main" val="6728398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0376"/>
            <a:ext cx="8229600" cy="1143000"/>
          </a:xfrm>
        </p:spPr>
        <p:txBody>
          <a:bodyPr/>
          <a:lstStyle/>
          <a:p>
            <a:r>
              <a:rPr lang="en-US" dirty="0"/>
              <a:t>What is clustering?</a:t>
            </a:r>
          </a:p>
        </p:txBody>
      </p:sp>
    </p:spTree>
    <p:extLst>
      <p:ext uri="{BB962C8B-B14F-4D97-AF65-F5344CB8AC3E}">
        <p14:creationId xmlns:p14="http://schemas.microsoft.com/office/powerpoint/2010/main" val="15555926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of Similar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93" y="1600614"/>
            <a:ext cx="4589963" cy="4106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46879"/>
            <a:ext cx="5326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Linkage Clustering, Community detection </a:t>
            </a:r>
          </a:p>
        </p:txBody>
      </p:sp>
    </p:spTree>
    <p:extLst>
      <p:ext uri="{BB962C8B-B14F-4D97-AF65-F5344CB8AC3E}">
        <p14:creationId xmlns:p14="http://schemas.microsoft.com/office/powerpoint/2010/main" val="13801197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Centers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23" y="1613842"/>
            <a:ext cx="5535235" cy="4582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196630"/>
            <a:ext cx="44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DBSCAN,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15441694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Metastable States in A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27626"/>
            <a:ext cx="6807200" cy="383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2" y="6186445"/>
            <a:ext cx="152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PHENOGRAPH</a:t>
            </a:r>
          </a:p>
        </p:txBody>
      </p:sp>
    </p:spTree>
    <p:extLst>
      <p:ext uri="{BB962C8B-B14F-4D97-AF65-F5344CB8AC3E}">
        <p14:creationId xmlns:p14="http://schemas.microsoft.com/office/powerpoint/2010/main" val="1065173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partitioning of the data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4" y="1632768"/>
            <a:ext cx="4590231" cy="4590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8846" y="2204199"/>
            <a:ext cx="177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Voronoi</a:t>
            </a:r>
            <a:r>
              <a:rPr lang="en-US" dirty="0"/>
              <a:t>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292" y="6294821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(</a:t>
            </a:r>
            <a:r>
              <a:rPr lang="en-US" dirty="0" err="1"/>
              <a:t>Macloed</a:t>
            </a:r>
            <a:r>
              <a:rPr lang="en-US" dirty="0"/>
              <a:t> 1967), </a:t>
            </a:r>
            <a:r>
              <a:rPr lang="en-US" dirty="0" err="1"/>
              <a:t>Fidduccia</a:t>
            </a:r>
            <a:r>
              <a:rPr lang="en-US" dirty="0"/>
              <a:t> </a:t>
            </a:r>
            <a:r>
              <a:rPr lang="en-US" dirty="0" err="1"/>
              <a:t>Matheyses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654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partition picked?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minimizing different objective criteria</a:t>
            </a:r>
          </a:p>
          <a:p>
            <a:pPr lvl="1"/>
            <a:r>
              <a:rPr lang="en-US" dirty="0"/>
              <a:t>Closeness of members </a:t>
            </a:r>
            <a:r>
              <a:rPr lang="en-US" i="1" dirty="0"/>
              <a:t>within </a:t>
            </a:r>
            <a:r>
              <a:rPr lang="en-US" dirty="0"/>
              <a:t>the group</a:t>
            </a:r>
          </a:p>
          <a:p>
            <a:pPr lvl="1"/>
            <a:r>
              <a:rPr lang="en-US" dirty="0"/>
              <a:t>Distance/Separation between groups </a:t>
            </a:r>
          </a:p>
          <a:p>
            <a:pPr lvl="1"/>
            <a:r>
              <a:rPr lang="en-US" dirty="0"/>
              <a:t>Ratio of the two </a:t>
            </a:r>
          </a:p>
          <a:p>
            <a:pPr lvl="1"/>
            <a:r>
              <a:rPr lang="en-US" dirty="0"/>
              <a:t>Minimum cut of an NN-graph</a:t>
            </a:r>
          </a:p>
          <a:p>
            <a:r>
              <a:rPr lang="en-US" dirty="0"/>
              <a:t>Other criteria?</a:t>
            </a:r>
          </a:p>
          <a:p>
            <a:r>
              <a:rPr lang="en-US" dirty="0"/>
              <a:t>Modularity: actual edges/ expected edges</a:t>
            </a:r>
          </a:p>
        </p:txBody>
      </p:sp>
    </p:spTree>
    <p:extLst>
      <p:ext uri="{BB962C8B-B14F-4D97-AF65-F5344CB8AC3E}">
        <p14:creationId xmlns:p14="http://schemas.microsoft.com/office/powerpoint/2010/main" val="17010069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</a:t>
            </a:r>
          </a:p>
          <a:p>
            <a:r>
              <a:rPr lang="en-US" dirty="0"/>
              <a:t>Partition into k clusters</a:t>
            </a:r>
          </a:p>
          <a:p>
            <a:endParaRPr lang="en-US" dirty="0"/>
          </a:p>
          <a:p>
            <a:r>
              <a:rPr lang="en-US" dirty="0"/>
              <a:t>Such that the within-cluster variance is minimized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152471" y="1653789"/>
          <a:ext cx="2578555" cy="541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4" imgW="1028700" imgH="215900" progId="Equation.3">
                  <p:embed/>
                </p:oleObj>
              </mc:Choice>
              <mc:Fallback>
                <p:oleObj name="Equation" r:id="rId4" imgW="1028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2471" y="1653789"/>
                        <a:ext cx="2578555" cy="541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324" y="4780853"/>
            <a:ext cx="5549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812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Randomly partition data into k clusters</a:t>
            </a:r>
          </a:p>
          <a:p>
            <a:r>
              <a:rPr lang="en-US" dirty="0"/>
              <a:t> </a:t>
            </a:r>
          </a:p>
          <a:p>
            <a:r>
              <a:rPr lang="en-US" b="1" dirty="0"/>
              <a:t>Update step</a:t>
            </a:r>
            <a:r>
              <a:rPr lang="en-US" dirty="0"/>
              <a:t>: Compute the means of clusters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Assignment step: </a:t>
            </a:r>
            <a:r>
              <a:rPr lang="en-US" dirty="0"/>
              <a:t>Reassign each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 to cluster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that has the nearest mean </a:t>
            </a:r>
            <a:r>
              <a:rPr lang="en-US" i="1" dirty="0" err="1"/>
              <a:t>u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pPr marL="0" indent="0">
              <a:buNone/>
            </a:pPr>
            <a:r>
              <a:rPr lang="en-US" b="1" i="1" baseline="-25000" dirty="0"/>
              <a:t>Nearest mean minimizes squared Euclidean distance</a:t>
            </a:r>
            <a:endParaRPr lang="en-US" b="1" i="1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317073" y="3182866"/>
          <a:ext cx="2114550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name="Equation" r:id="rId4" imgW="952500" imgH="495300" progId="Equation.3">
                  <p:embed/>
                </p:oleObj>
              </mc:Choice>
              <mc:Fallback>
                <p:oleObj name="Equation" r:id="rId4" imgW="952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7073" y="3182866"/>
                        <a:ext cx="2114550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23883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10976</TotalTime>
  <Words>2437</Words>
  <Application>Microsoft Macintosh PowerPoint</Application>
  <PresentationFormat>On-screen Show (4:3)</PresentationFormat>
  <Paragraphs>485</Paragraphs>
  <Slides>119</Slides>
  <Notes>86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9" baseType="lpstr">
      <vt:lpstr>Arial</vt:lpstr>
      <vt:lpstr>Avenir Book</vt:lpstr>
      <vt:lpstr>Avenir Light</vt:lpstr>
      <vt:lpstr>Avenir Medium</vt:lpstr>
      <vt:lpstr>Calibri</vt:lpstr>
      <vt:lpstr>Calibri Light</vt:lpstr>
      <vt:lpstr>Cambria Math</vt:lpstr>
      <vt:lpstr>Myriad Pro</vt:lpstr>
      <vt:lpstr>mycell-black</vt:lpstr>
      <vt:lpstr>Equation</vt:lpstr>
      <vt:lpstr>PowerPoint Presentation</vt:lpstr>
      <vt:lpstr>PowerPoint Presentation</vt:lpstr>
      <vt:lpstr>Recap from Day 2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PowerPoint Presentation</vt:lpstr>
      <vt:lpstr>PowerPoint Presentation</vt:lpstr>
      <vt:lpstr>PowerPoint Presentation</vt:lpstr>
      <vt:lpstr>Distance Matrix</vt:lpstr>
      <vt:lpstr>Affinity Matrix</vt:lpstr>
      <vt:lpstr>Powered Markov Matrix—Denoises the Affinities (relationship between points)</vt:lpstr>
      <vt:lpstr>PowerPoint Presentation</vt:lpstr>
      <vt:lpstr>Time of Diffusion t</vt:lpstr>
      <vt:lpstr>PowerPoint Presentation</vt:lpstr>
      <vt:lpstr>PowerPoint Presentation</vt:lpstr>
      <vt:lpstr>Day 3: Denoising, Batch Correction, and Clustering</vt:lpstr>
      <vt:lpstr>PowerPoint Presentation</vt:lpstr>
      <vt:lpstr>Latent structure in high dimensional data</vt:lpstr>
      <vt:lpstr>Other uses of affinity matrices, eigenvectors</vt:lpstr>
      <vt:lpstr>Using the manifold model to denoise data</vt:lpstr>
      <vt:lpstr>Denoising by eliminating dimensions </vt:lpstr>
      <vt:lpstr>Recreate the data without noise</vt:lpstr>
      <vt:lpstr>O cor</vt:lpstr>
      <vt:lpstr>PCA splits signal and noise </vt:lpstr>
      <vt:lpstr>SVD: Process similar to Eigendecomposition on non-square matrices </vt:lpstr>
      <vt:lpstr>Low Rank approximation </vt:lpstr>
      <vt:lpstr>Low Rank Approximation on MIT matrix </vt:lpstr>
      <vt:lpstr>Data is smooth, Noise is jumpy</vt:lpstr>
      <vt:lpstr>PowerPoint Presentation</vt:lpstr>
      <vt:lpstr>Eigengap</vt:lpstr>
      <vt:lpstr>PowerPoint Presentation</vt:lpstr>
      <vt:lpstr>PowerPoint Presentation</vt:lpstr>
      <vt:lpstr>Low rank approximation for non-linear data 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PowerPoint Presentation</vt:lpstr>
      <vt:lpstr>MAGIC 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 should we choose?</vt:lpstr>
      <vt:lpstr>Molecular Validation </vt:lpstr>
      <vt:lpstr>MAGIC recovers gene-gene relationships in an artificially dropped-out dataset</vt:lpstr>
      <vt:lpstr>Denoising vs Missing value Imputation </vt:lpstr>
      <vt:lpstr>Comparing MAGIC to LRA and matrix completion</vt:lpstr>
      <vt:lpstr>PowerPoint Presentation</vt:lpstr>
      <vt:lpstr>Restoring expressions of characteristic markers </vt:lpstr>
      <vt:lpstr>Coloring by MAGIC Expression</vt:lpstr>
      <vt:lpstr>Understanding Gene Gene Relationships </vt:lpstr>
      <vt:lpstr>Summary of data denoising</vt:lpstr>
      <vt:lpstr>Batch correction</vt:lpstr>
      <vt:lpstr>Batch Effects in Single Cell </vt:lpstr>
      <vt:lpstr>Problem with Batch Effect</vt:lpstr>
      <vt:lpstr>How do we detect batch effect? </vt:lpstr>
      <vt:lpstr>Diversity Measures</vt:lpstr>
      <vt:lpstr>Batch Correction </vt:lpstr>
      <vt:lpstr>Can we use PCA to correct batch effect? </vt:lpstr>
      <vt:lpstr>PowerPoint Presentation</vt:lpstr>
      <vt:lpstr>This noise is large scale</vt:lpstr>
      <vt:lpstr>Problem with PCA </vt:lpstr>
      <vt:lpstr>Cannonical Correlation Analysis</vt:lpstr>
      <vt:lpstr>Harmonic Alignment </vt:lpstr>
      <vt:lpstr>Mutual Nearest Neighbors </vt:lpstr>
      <vt:lpstr>Mutual Nearest Neighbors</vt:lpstr>
      <vt:lpstr>MNN with MAGIC </vt:lpstr>
      <vt:lpstr>PowerPoint Presentation</vt:lpstr>
      <vt:lpstr>MNN with MAGIC Correction</vt:lpstr>
      <vt:lpstr>PowerPoint Presentation</vt:lpstr>
      <vt:lpstr>Summary of data denoising</vt:lpstr>
      <vt:lpstr>Clustering</vt:lpstr>
      <vt:lpstr>The human body comprises untold cellular diversity</vt:lpstr>
      <vt:lpstr>Phenotyping in Biology</vt:lpstr>
      <vt:lpstr>tSNE Map of Immune Cells</vt:lpstr>
      <vt:lpstr>Breast Cancer Subtypes</vt:lpstr>
      <vt:lpstr>Clustering Used in Many Ways in Biology</vt:lpstr>
      <vt:lpstr>What is clustering?</vt:lpstr>
      <vt:lpstr>Grouping of Similar Objects</vt:lpstr>
      <vt:lpstr>Density Centers</vt:lpstr>
      <vt:lpstr>Metastable States in A Manifold</vt:lpstr>
      <vt:lpstr>A partitioning of the data space</vt:lpstr>
      <vt:lpstr>How is the partition picked?</vt:lpstr>
      <vt:lpstr>Mean Squared Error</vt:lpstr>
      <vt:lpstr>K-Means Clustering</vt:lpstr>
      <vt:lpstr>Algorithm Iterations</vt:lpstr>
      <vt:lpstr>Will this process stop?</vt:lpstr>
      <vt:lpstr>Yes: K-means Converges</vt:lpstr>
      <vt:lpstr>What does it converge to?</vt:lpstr>
      <vt:lpstr>PowerPoint Presentation</vt:lpstr>
      <vt:lpstr>Limitations of this method</vt:lpstr>
      <vt:lpstr>How do you pick K?</vt:lpstr>
      <vt:lpstr>Cluster Silhouette</vt:lpstr>
      <vt:lpstr>Clustering in Single-Cell RNA-seq</vt:lpstr>
      <vt:lpstr>Graph Laplacian</vt:lpstr>
      <vt:lpstr>PowerPoint Presentation</vt:lpstr>
      <vt:lpstr>Fiedler Vector</vt:lpstr>
      <vt:lpstr>PowerPoint Presentation</vt:lpstr>
      <vt:lpstr>K-means Spectral Clustering</vt:lpstr>
      <vt:lpstr>Spectral Clustering Algorithm</vt:lpstr>
      <vt:lpstr>Illustration of Algorithm</vt:lpstr>
      <vt:lpstr>What are advantages of this?</vt:lpstr>
      <vt:lpstr>Advantages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1291</cp:revision>
  <dcterms:created xsi:type="dcterms:W3CDTF">2017-05-18T08:55:51Z</dcterms:created>
  <dcterms:modified xsi:type="dcterms:W3CDTF">2020-05-22T14:30:07Z</dcterms:modified>
</cp:coreProperties>
</file>